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2" roundtripDataSignature="AMtx7miJ83VdoHTX/YIGCRDhIHeeBh8Y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26"/>
  </p:normalViewPr>
  <p:slideViewPr>
    <p:cSldViewPr snapToGrid="0">
      <p:cViewPr varScale="1">
        <p:scale>
          <a:sx n="121" d="100"/>
          <a:sy n="121" d="100"/>
        </p:scale>
        <p:origin x="5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81c36c4ec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81c36c4ecb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281c36c4ecb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81c36c4ecb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81c36c4ecb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281c36c4ecb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标题幻灯片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2187767" cy="68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0"/>
          <p:cNvSpPr txBox="1">
            <a:spLocks noGrp="1"/>
          </p:cNvSpPr>
          <p:nvPr>
            <p:ph type="ctrTitle"/>
          </p:nvPr>
        </p:nvSpPr>
        <p:spPr>
          <a:xfrm>
            <a:off x="812800" y="1447800"/>
            <a:ext cx="660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0"/>
          <p:cNvSpPr txBox="1">
            <a:spLocks noGrp="1"/>
          </p:cNvSpPr>
          <p:nvPr>
            <p:ph type="subTitle" idx="1"/>
          </p:nvPr>
        </p:nvSpPr>
        <p:spPr>
          <a:xfrm>
            <a:off x="3048000" y="4343400"/>
            <a:ext cx="8534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32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9"/>
          <p:cNvSpPr txBox="1">
            <a:spLocks noGrp="1"/>
          </p:cNvSpPr>
          <p:nvPr>
            <p:ph type="title"/>
          </p:nvPr>
        </p:nvSpPr>
        <p:spPr>
          <a:xfrm>
            <a:off x="2133600" y="3048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9"/>
          <p:cNvSpPr txBox="1">
            <a:spLocks noGrp="1"/>
          </p:cNvSpPr>
          <p:nvPr>
            <p:ph type="body" idx="1"/>
          </p:nvPr>
        </p:nvSpPr>
        <p:spPr>
          <a:xfrm rot="5400000">
            <a:off x="5003800" y="558800"/>
            <a:ext cx="4114800" cy="74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68" name="Google Shape;68;p49"/>
          <p:cNvSpPr txBox="1">
            <a:spLocks noGrp="1"/>
          </p:cNvSpPr>
          <p:nvPr>
            <p:ph type="sldNum" idx="12"/>
          </p:nvPr>
        </p:nvSpPr>
        <p:spPr>
          <a:xfrm>
            <a:off x="10955867" y="6172200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49"/>
          <p:cNvSpPr txBox="1">
            <a:spLocks noGrp="1"/>
          </p:cNvSpPr>
          <p:nvPr>
            <p:ph type="ftr" idx="11"/>
          </p:nvPr>
        </p:nvSpPr>
        <p:spPr>
          <a:xfrm>
            <a:off x="304800" y="3200400"/>
            <a:ext cx="23368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垂直排列标题与文本" type="vertTitleAndTx">
  <p:cSld name="VERTICAL_TITLE_AND_VERTICAL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0"/>
          <p:cNvSpPr txBox="1">
            <a:spLocks noGrp="1"/>
          </p:cNvSpPr>
          <p:nvPr>
            <p:ph type="title"/>
          </p:nvPr>
        </p:nvSpPr>
        <p:spPr>
          <a:xfrm rot="5400000">
            <a:off x="7124700" y="2171700"/>
            <a:ext cx="6019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0"/>
          <p:cNvSpPr txBox="1">
            <a:spLocks noGrp="1"/>
          </p:cNvSpPr>
          <p:nvPr>
            <p:ph type="body" idx="1"/>
          </p:nvPr>
        </p:nvSpPr>
        <p:spPr>
          <a:xfrm rot="5400000">
            <a:off x="2451100" y="-12700"/>
            <a:ext cx="6019800" cy="66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3" name="Google Shape;73;p50"/>
          <p:cNvSpPr txBox="1">
            <a:spLocks noGrp="1"/>
          </p:cNvSpPr>
          <p:nvPr>
            <p:ph type="sldNum" idx="12"/>
          </p:nvPr>
        </p:nvSpPr>
        <p:spPr>
          <a:xfrm>
            <a:off x="10955867" y="6172200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50"/>
          <p:cNvSpPr txBox="1">
            <a:spLocks noGrp="1"/>
          </p:cNvSpPr>
          <p:nvPr>
            <p:ph type="ftr" idx="11"/>
          </p:nvPr>
        </p:nvSpPr>
        <p:spPr>
          <a:xfrm>
            <a:off x="304800" y="3200400"/>
            <a:ext cx="23368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1"/>
          <p:cNvSpPr txBox="1">
            <a:spLocks noGrp="1"/>
          </p:cNvSpPr>
          <p:nvPr>
            <p:ph type="title"/>
          </p:nvPr>
        </p:nvSpPr>
        <p:spPr>
          <a:xfrm>
            <a:off x="2133600" y="3048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1"/>
          <p:cNvSpPr txBox="1">
            <a:spLocks noGrp="1"/>
          </p:cNvSpPr>
          <p:nvPr>
            <p:ph type="body" idx="1"/>
          </p:nvPr>
        </p:nvSpPr>
        <p:spPr>
          <a:xfrm>
            <a:off x="3352800" y="2209800"/>
            <a:ext cx="74168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5" name="Google Shape;25;p41"/>
          <p:cNvSpPr txBox="1">
            <a:spLocks noGrp="1"/>
          </p:cNvSpPr>
          <p:nvPr>
            <p:ph type="sldNum" idx="12"/>
          </p:nvPr>
        </p:nvSpPr>
        <p:spPr>
          <a:xfrm>
            <a:off x="10955867" y="6172200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41"/>
          <p:cNvSpPr txBox="1">
            <a:spLocks noGrp="1"/>
          </p:cNvSpPr>
          <p:nvPr>
            <p:ph type="ftr" idx="11"/>
          </p:nvPr>
        </p:nvSpPr>
        <p:spPr>
          <a:xfrm>
            <a:off x="304800" y="3200400"/>
            <a:ext cx="23368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2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2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42"/>
          <p:cNvSpPr txBox="1">
            <a:spLocks noGrp="1"/>
          </p:cNvSpPr>
          <p:nvPr>
            <p:ph type="sldNum" idx="12"/>
          </p:nvPr>
        </p:nvSpPr>
        <p:spPr>
          <a:xfrm>
            <a:off x="10955867" y="6172200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42"/>
          <p:cNvSpPr txBox="1">
            <a:spLocks noGrp="1"/>
          </p:cNvSpPr>
          <p:nvPr>
            <p:ph type="ftr" idx="11"/>
          </p:nvPr>
        </p:nvSpPr>
        <p:spPr>
          <a:xfrm>
            <a:off x="304800" y="3200400"/>
            <a:ext cx="23368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3"/>
          <p:cNvSpPr txBox="1">
            <a:spLocks noGrp="1"/>
          </p:cNvSpPr>
          <p:nvPr>
            <p:ph type="title"/>
          </p:nvPr>
        </p:nvSpPr>
        <p:spPr>
          <a:xfrm>
            <a:off x="2133600" y="3048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3"/>
          <p:cNvSpPr txBox="1">
            <a:spLocks noGrp="1"/>
          </p:cNvSpPr>
          <p:nvPr>
            <p:ph type="body" idx="1"/>
          </p:nvPr>
        </p:nvSpPr>
        <p:spPr>
          <a:xfrm>
            <a:off x="3352800" y="2209800"/>
            <a:ext cx="36068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1400"/>
              <a:buNone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SzPts val="2400"/>
              <a:buFont typeface="Arial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35" name="Google Shape;35;p43"/>
          <p:cNvSpPr txBox="1">
            <a:spLocks noGrp="1"/>
          </p:cNvSpPr>
          <p:nvPr>
            <p:ph type="body" idx="2"/>
          </p:nvPr>
        </p:nvSpPr>
        <p:spPr>
          <a:xfrm>
            <a:off x="7162800" y="2209800"/>
            <a:ext cx="36068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1400"/>
              <a:buNone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SzPts val="2400"/>
              <a:buFont typeface="Arial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36" name="Google Shape;36;p43"/>
          <p:cNvSpPr txBox="1">
            <a:spLocks noGrp="1"/>
          </p:cNvSpPr>
          <p:nvPr>
            <p:ph type="sldNum" idx="12"/>
          </p:nvPr>
        </p:nvSpPr>
        <p:spPr>
          <a:xfrm>
            <a:off x="10955867" y="6172200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43"/>
          <p:cNvSpPr txBox="1">
            <a:spLocks noGrp="1"/>
          </p:cNvSpPr>
          <p:nvPr>
            <p:ph type="ftr" idx="11"/>
          </p:nvPr>
        </p:nvSpPr>
        <p:spPr>
          <a:xfrm>
            <a:off x="304800" y="3200400"/>
            <a:ext cx="23368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4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44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1400"/>
              <a:buNone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42" name="Google Shape;42;p44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44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1400"/>
              <a:buNone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44" name="Google Shape;44;p44"/>
          <p:cNvSpPr txBox="1">
            <a:spLocks noGrp="1"/>
          </p:cNvSpPr>
          <p:nvPr>
            <p:ph type="sldNum" idx="12"/>
          </p:nvPr>
        </p:nvSpPr>
        <p:spPr>
          <a:xfrm>
            <a:off x="10955867" y="6172200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" name="Google Shape;45;p44"/>
          <p:cNvSpPr txBox="1">
            <a:spLocks noGrp="1"/>
          </p:cNvSpPr>
          <p:nvPr>
            <p:ph type="ftr" idx="11"/>
          </p:nvPr>
        </p:nvSpPr>
        <p:spPr>
          <a:xfrm>
            <a:off x="304800" y="3200400"/>
            <a:ext cx="23368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5"/>
          <p:cNvSpPr txBox="1">
            <a:spLocks noGrp="1"/>
          </p:cNvSpPr>
          <p:nvPr>
            <p:ph type="title"/>
          </p:nvPr>
        </p:nvSpPr>
        <p:spPr>
          <a:xfrm>
            <a:off x="2133600" y="3048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5"/>
          <p:cNvSpPr txBox="1">
            <a:spLocks noGrp="1"/>
          </p:cNvSpPr>
          <p:nvPr>
            <p:ph type="sldNum" idx="12"/>
          </p:nvPr>
        </p:nvSpPr>
        <p:spPr>
          <a:xfrm>
            <a:off x="10955867" y="6172200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" name="Google Shape;49;p45"/>
          <p:cNvSpPr txBox="1">
            <a:spLocks noGrp="1"/>
          </p:cNvSpPr>
          <p:nvPr>
            <p:ph type="ftr" idx="11"/>
          </p:nvPr>
        </p:nvSpPr>
        <p:spPr>
          <a:xfrm>
            <a:off x="304800" y="3200400"/>
            <a:ext cx="23368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6"/>
          <p:cNvSpPr txBox="1">
            <a:spLocks noGrp="1"/>
          </p:cNvSpPr>
          <p:nvPr>
            <p:ph type="sldNum" idx="12"/>
          </p:nvPr>
        </p:nvSpPr>
        <p:spPr>
          <a:xfrm>
            <a:off x="10955867" y="6172200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" name="Google Shape;52;p46"/>
          <p:cNvSpPr txBox="1">
            <a:spLocks noGrp="1"/>
          </p:cNvSpPr>
          <p:nvPr>
            <p:ph type="ftr" idx="11"/>
          </p:nvPr>
        </p:nvSpPr>
        <p:spPr>
          <a:xfrm>
            <a:off x="304800" y="3200400"/>
            <a:ext cx="23368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7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7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40"/>
              </a:spcBef>
              <a:spcAft>
                <a:spcPts val="0"/>
              </a:spcAft>
              <a:buSzPts val="1400"/>
              <a:buNone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SzPts val="2800"/>
              <a:buFont typeface="Arial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»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»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»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»"/>
              <a:defRPr sz="2000"/>
            </a:lvl9pPr>
          </a:lstStyle>
          <a:p>
            <a:endParaRPr/>
          </a:p>
        </p:txBody>
      </p:sp>
      <p:sp>
        <p:nvSpPr>
          <p:cNvPr id="56" name="Google Shape;56;p47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57" name="Google Shape;57;p47"/>
          <p:cNvSpPr txBox="1">
            <a:spLocks noGrp="1"/>
          </p:cNvSpPr>
          <p:nvPr>
            <p:ph type="sldNum" idx="12"/>
          </p:nvPr>
        </p:nvSpPr>
        <p:spPr>
          <a:xfrm>
            <a:off x="10955867" y="6172200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" name="Google Shape;58;p47"/>
          <p:cNvSpPr txBox="1">
            <a:spLocks noGrp="1"/>
          </p:cNvSpPr>
          <p:nvPr>
            <p:ph type="ftr" idx="11"/>
          </p:nvPr>
        </p:nvSpPr>
        <p:spPr>
          <a:xfrm>
            <a:off x="304800" y="3200400"/>
            <a:ext cx="23368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8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8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48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63" name="Google Shape;63;p48"/>
          <p:cNvSpPr txBox="1">
            <a:spLocks noGrp="1"/>
          </p:cNvSpPr>
          <p:nvPr>
            <p:ph type="sldNum" idx="12"/>
          </p:nvPr>
        </p:nvSpPr>
        <p:spPr>
          <a:xfrm>
            <a:off x="10955867" y="6172200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" name="Google Shape;64;p48"/>
          <p:cNvSpPr txBox="1">
            <a:spLocks noGrp="1"/>
          </p:cNvSpPr>
          <p:nvPr>
            <p:ph type="ftr" idx="11"/>
          </p:nvPr>
        </p:nvSpPr>
        <p:spPr>
          <a:xfrm>
            <a:off x="304800" y="3200400"/>
            <a:ext cx="23368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" y="1"/>
            <a:ext cx="12187767" cy="68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39"/>
          <p:cNvSpPr txBox="1">
            <a:spLocks noGrp="1"/>
          </p:cNvSpPr>
          <p:nvPr>
            <p:ph type="title"/>
          </p:nvPr>
        </p:nvSpPr>
        <p:spPr>
          <a:xfrm>
            <a:off x="2133600" y="3048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39"/>
          <p:cNvSpPr txBox="1">
            <a:spLocks noGrp="1"/>
          </p:cNvSpPr>
          <p:nvPr>
            <p:ph type="body" idx="1"/>
          </p:nvPr>
        </p:nvSpPr>
        <p:spPr>
          <a:xfrm>
            <a:off x="3352800" y="2209800"/>
            <a:ext cx="74168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rgbClr val="EE171E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rgbClr val="EE171E"/>
              </a:buClr>
              <a:buSzPts val="1600"/>
              <a:buFont typeface="Times"/>
              <a:buChar char="•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39"/>
          <p:cNvSpPr txBox="1">
            <a:spLocks noGrp="1"/>
          </p:cNvSpPr>
          <p:nvPr>
            <p:ph type="sldNum" idx="12"/>
          </p:nvPr>
        </p:nvSpPr>
        <p:spPr>
          <a:xfrm>
            <a:off x="10955867" y="6172200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" name="Google Shape;14;p39"/>
          <p:cNvCxnSpPr/>
          <p:nvPr/>
        </p:nvCxnSpPr>
        <p:spPr>
          <a:xfrm>
            <a:off x="0" y="190500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39">
            <a:hlinkClick r:id="" action="ppaction://hlinkshowjump?jump=previousslide"/>
          </p:cNvPr>
          <p:cNvSpPr/>
          <p:nvPr/>
        </p:nvSpPr>
        <p:spPr>
          <a:xfrm rot="-5400000">
            <a:off x="10996084" y="1407584"/>
            <a:ext cx="152400" cy="232833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6" name="Google Shape;16;p39">
            <a:hlinkClick r:id="" action="ppaction://hlinkshowjump?jump=nextslide"/>
          </p:cNvPr>
          <p:cNvSpPr/>
          <p:nvPr/>
        </p:nvSpPr>
        <p:spPr>
          <a:xfrm rot="5400000" flipH="1">
            <a:off x="11423651" y="1407584"/>
            <a:ext cx="152400" cy="232833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7" name="Google Shape;17;p39"/>
          <p:cNvSpPr txBox="1">
            <a:spLocks noGrp="1"/>
          </p:cNvSpPr>
          <p:nvPr>
            <p:ph type="ftr" idx="11"/>
          </p:nvPr>
        </p:nvSpPr>
        <p:spPr>
          <a:xfrm>
            <a:off x="304800" y="3200400"/>
            <a:ext cx="23368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EE152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hyperlink" Target="https://en.wikipedia.org/wiki/Computer_scientist" TargetMode="External"/><Relationship Id="rId7" Type="http://schemas.openxmlformats.org/officeDocument/2006/relationships/hyperlink" Target="https://en.wikipedia.org/wiki/Googl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Fellow#Industry_and_corporate_fellows" TargetMode="External"/><Relationship Id="rId5" Type="http://schemas.openxmlformats.org/officeDocument/2006/relationships/hyperlink" Target="https://en.wikipedia.org/wiki/Indian_American" TargetMode="External"/><Relationship Id="rId4" Type="http://schemas.openxmlformats.org/officeDocument/2006/relationships/hyperlink" Target="https://en.wikipedia.org/wiki/Software_engineer" TargetMode="External"/><Relationship Id="rId9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archive/mapreduce-osdi04-slides/index.html" TargetMode="External"/><Relationship Id="rId7" Type="http://schemas.openxmlformats.org/officeDocument/2006/relationships/hyperlink" Target="https://github.com/arnesund/distributed-grep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aReuLtY0YMI" TargetMode="External"/><Relationship Id="rId5" Type="http://schemas.openxmlformats.org/officeDocument/2006/relationships/hyperlink" Target="https://www.youtube.com/watch?v=bcjSe0xCHbE" TargetMode="External"/><Relationship Id="rId4" Type="http://schemas.openxmlformats.org/officeDocument/2006/relationships/hyperlink" Target="https://www.youtube.com/watch?v=plOXvbXw8qw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"/>
          <p:cNvSpPr txBox="1">
            <a:spLocks noGrp="1"/>
          </p:cNvSpPr>
          <p:nvPr>
            <p:ph type="ctrTitle"/>
          </p:nvPr>
        </p:nvSpPr>
        <p:spPr>
          <a:xfrm>
            <a:off x="1161472" y="1943100"/>
            <a:ext cx="986905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MapReduce: Simplified Data Processing on Large Clusters</a:t>
            </a:r>
            <a:br>
              <a:rPr lang="en-US" dirty="0"/>
            </a:br>
            <a:r>
              <a:rPr lang="en-US" dirty="0"/>
              <a:t>			    </a:t>
            </a:r>
            <a:r>
              <a:rPr lang="en-US" sz="2800" dirty="0"/>
              <a:t>- Jeffrey Dean and Sanjay Ghemawat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2000" dirty="0" err="1"/>
              <a:t>Github</a:t>
            </a:r>
            <a:r>
              <a:rPr lang="en-US" sz="2000" dirty="0"/>
              <a:t>: 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Coppelian</a:t>
            </a:r>
            <a:r>
              <a:rPr lang="en-US" sz="2000" dirty="0"/>
              <a:t>/EECS6415-23-Presentation</a:t>
            </a:r>
            <a:endParaRPr sz="2000" dirty="0"/>
          </a:p>
        </p:txBody>
      </p:sp>
      <p:sp>
        <p:nvSpPr>
          <p:cNvPr id="80" name="Google Shape;80;p1"/>
          <p:cNvSpPr txBox="1">
            <a:spLocks noGrp="1"/>
          </p:cNvSpPr>
          <p:nvPr>
            <p:ph type="subTitle" idx="1"/>
          </p:nvPr>
        </p:nvSpPr>
        <p:spPr>
          <a:xfrm>
            <a:off x="3048000" y="4343400"/>
            <a:ext cx="8534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Yinghang Ma	coppelia@yorku.ca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"/>
          <p:cNvSpPr txBox="1">
            <a:spLocks noGrp="1"/>
          </p:cNvSpPr>
          <p:nvPr>
            <p:ph type="title"/>
          </p:nvPr>
        </p:nvSpPr>
        <p:spPr>
          <a:xfrm>
            <a:off x="2133600" y="3048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MapReduce: More Examples</a:t>
            </a:r>
            <a:endParaRPr/>
          </a:p>
        </p:txBody>
      </p:sp>
      <p:sp>
        <p:nvSpPr>
          <p:cNvPr id="150" name="Google Shape;150;p10"/>
          <p:cNvSpPr txBox="1">
            <a:spLocks noGrp="1"/>
          </p:cNvSpPr>
          <p:nvPr>
            <p:ph type="body" idx="1"/>
          </p:nvPr>
        </p:nvSpPr>
        <p:spPr>
          <a:xfrm>
            <a:off x="1891070" y="2057400"/>
            <a:ext cx="9235768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</a:rPr>
              <a:t>MapReduce programs in Google source tree (2003-04)</a:t>
            </a:r>
            <a:endParaRPr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endParaRPr sz="240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endParaRPr sz="240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endParaRPr sz="240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endParaRPr sz="240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endParaRPr sz="240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endParaRPr sz="240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endParaRPr sz="240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endParaRPr sz="2400"/>
          </a:p>
        </p:txBody>
      </p:sp>
      <p:sp>
        <p:nvSpPr>
          <p:cNvPr id="151" name="Google Shape;151;p10"/>
          <p:cNvSpPr txBox="1">
            <a:spLocks noGrp="1"/>
          </p:cNvSpPr>
          <p:nvPr>
            <p:ph type="sldNum" idx="12"/>
          </p:nvPr>
        </p:nvSpPr>
        <p:spPr>
          <a:xfrm>
            <a:off x="10955867" y="6172200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152" name="Google Shape;152;p10" descr="index-auto-0005-00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0343" y="2640012"/>
            <a:ext cx="5178425" cy="3532188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0"/>
          <p:cNvSpPr txBox="1"/>
          <p:nvPr/>
        </p:nvSpPr>
        <p:spPr>
          <a:xfrm>
            <a:off x="6951406" y="2928778"/>
            <a:ext cx="48600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Examples: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Distributed Grep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•"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Count of URL Access Frequency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•"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Reverse Web-Link Graph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•"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Term-Vector per Host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•"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Inverted Index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•"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Distributed Sort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•"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…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"/>
          <p:cNvSpPr txBox="1">
            <a:spLocks noGrp="1"/>
          </p:cNvSpPr>
          <p:nvPr>
            <p:ph type="title"/>
          </p:nvPr>
        </p:nvSpPr>
        <p:spPr>
          <a:xfrm>
            <a:off x="2133600" y="3048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Implementation Overview</a:t>
            </a:r>
            <a:endParaRPr/>
          </a:p>
        </p:txBody>
      </p:sp>
      <p:sp>
        <p:nvSpPr>
          <p:cNvPr id="159" name="Google Shape;159;p11"/>
          <p:cNvSpPr txBox="1">
            <a:spLocks noGrp="1"/>
          </p:cNvSpPr>
          <p:nvPr>
            <p:ph type="body" idx="1"/>
          </p:nvPr>
        </p:nvSpPr>
        <p:spPr>
          <a:xfrm>
            <a:off x="1740310" y="2209800"/>
            <a:ext cx="902929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Typical Google cluster: 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Dual-CPU x86 machines, 2-4 GB of memory 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Limited bisection bandwidth 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Storage is on local IDE disks</a:t>
            </a:r>
            <a:endParaRPr>
              <a:solidFill>
                <a:schemeClr val="dk1"/>
              </a:solidFill>
            </a:endParaRPr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Hundreds or thousands of machines: random failure (GFS)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Job scheduling system: jobs made up of tasks, scheduler assigns tasks to machines (workers)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Implementation as C++ library linked into user programs 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10955867" y="6172200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"/>
          <p:cNvSpPr txBox="1">
            <a:spLocks noGrp="1"/>
          </p:cNvSpPr>
          <p:nvPr>
            <p:ph type="title"/>
          </p:nvPr>
        </p:nvSpPr>
        <p:spPr>
          <a:xfrm>
            <a:off x="2133600" y="3048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MapReduce: Execution</a:t>
            </a:r>
            <a:endParaRPr/>
          </a:p>
        </p:txBody>
      </p:sp>
      <p:sp>
        <p:nvSpPr>
          <p:cNvPr id="166" name="Google Shape;166;p12"/>
          <p:cNvSpPr txBox="1">
            <a:spLocks noGrp="1"/>
          </p:cNvSpPr>
          <p:nvPr>
            <p:ph type="body" idx="1"/>
          </p:nvPr>
        </p:nvSpPr>
        <p:spPr>
          <a:xfrm>
            <a:off x="3352800" y="2209800"/>
            <a:ext cx="74168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2"/>
          <p:cNvSpPr txBox="1">
            <a:spLocks noGrp="1"/>
          </p:cNvSpPr>
          <p:nvPr>
            <p:ph type="sldNum" idx="12"/>
          </p:nvPr>
        </p:nvSpPr>
        <p:spPr>
          <a:xfrm>
            <a:off x="10955867" y="6172200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168" name="Google Shape;168;p12" descr="index-auto-0007-00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9238" y="1931488"/>
            <a:ext cx="6950977" cy="4793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"/>
          <p:cNvSpPr txBox="1">
            <a:spLocks noGrp="1"/>
          </p:cNvSpPr>
          <p:nvPr>
            <p:ph type="title"/>
          </p:nvPr>
        </p:nvSpPr>
        <p:spPr>
          <a:xfrm>
            <a:off x="2133600" y="3048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MapReduce: Parallel Execution</a:t>
            </a:r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body" idx="1"/>
          </p:nvPr>
        </p:nvSpPr>
        <p:spPr>
          <a:xfrm>
            <a:off x="3352800" y="2209800"/>
            <a:ext cx="74168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sldNum" idx="12"/>
          </p:nvPr>
        </p:nvSpPr>
        <p:spPr>
          <a:xfrm>
            <a:off x="10955867" y="6172200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176" name="Google Shape;176;p13" descr="index-auto-0008-00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5575" y="1924050"/>
            <a:ext cx="6800850" cy="4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4"/>
          <p:cNvSpPr txBox="1">
            <a:spLocks noGrp="1"/>
          </p:cNvSpPr>
          <p:nvPr>
            <p:ph type="title"/>
          </p:nvPr>
        </p:nvSpPr>
        <p:spPr>
          <a:xfrm>
            <a:off x="2133600" y="3048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Overall execution workflow</a:t>
            </a:r>
            <a:endParaRPr/>
          </a:p>
        </p:txBody>
      </p:sp>
      <p:sp>
        <p:nvSpPr>
          <p:cNvPr id="182" name="Google Shape;182;p14"/>
          <p:cNvSpPr txBox="1">
            <a:spLocks noGrp="1"/>
          </p:cNvSpPr>
          <p:nvPr>
            <p:ph type="body" idx="1"/>
          </p:nvPr>
        </p:nvSpPr>
        <p:spPr>
          <a:xfrm>
            <a:off x="3352800" y="2209800"/>
            <a:ext cx="74168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4"/>
          <p:cNvSpPr txBox="1">
            <a:spLocks noGrp="1"/>
          </p:cNvSpPr>
          <p:nvPr>
            <p:ph type="sldNum" idx="12"/>
          </p:nvPr>
        </p:nvSpPr>
        <p:spPr>
          <a:xfrm>
            <a:off x="10955867" y="6172200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184" name="Google Shape;184;p14" descr="Screen Shot 2012-09-17 at 12.10.54 PM.png"/>
          <p:cNvPicPr preferRelativeResize="0"/>
          <p:nvPr/>
        </p:nvPicPr>
        <p:blipFill rotWithShape="1">
          <a:blip r:embed="rId3">
            <a:alphaModFix/>
          </a:blip>
          <a:srcRect t="6015" b="6015"/>
          <a:stretch/>
        </p:blipFill>
        <p:spPr>
          <a:xfrm>
            <a:off x="1868130" y="1909940"/>
            <a:ext cx="8082115" cy="4833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title"/>
          </p:nvPr>
        </p:nvSpPr>
        <p:spPr>
          <a:xfrm>
            <a:off x="2133600" y="3048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Granularity &amp; Pipelining</a:t>
            </a:r>
            <a:endParaRPr/>
          </a:p>
        </p:txBody>
      </p:sp>
      <p:sp>
        <p:nvSpPr>
          <p:cNvPr id="190" name="Google Shape;190;p15"/>
          <p:cNvSpPr txBox="1">
            <a:spLocks noGrp="1"/>
          </p:cNvSpPr>
          <p:nvPr>
            <p:ph type="body" idx="1"/>
          </p:nvPr>
        </p:nvSpPr>
        <p:spPr>
          <a:xfrm>
            <a:off x="1625600" y="2209800"/>
            <a:ext cx="914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15"/>
          <p:cNvSpPr txBox="1">
            <a:spLocks noGrp="1"/>
          </p:cNvSpPr>
          <p:nvPr>
            <p:ph type="sldNum" idx="12"/>
          </p:nvPr>
        </p:nvSpPr>
        <p:spPr>
          <a:xfrm>
            <a:off x="10955867" y="6172200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192" name="Google Shape;192;p15" descr="index-auto-0009-00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5600" y="3995483"/>
            <a:ext cx="8103475" cy="276266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AFD415-8352-AFCD-2197-652D9DFF9503}"/>
              </a:ext>
            </a:extLst>
          </p:cNvPr>
          <p:cNvSpPr txBox="1"/>
          <p:nvPr/>
        </p:nvSpPr>
        <p:spPr>
          <a:xfrm>
            <a:off x="1891862" y="2209800"/>
            <a:ext cx="76094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Fine granularity tasks:   map tasks &gt;&gt; machines</a:t>
            </a:r>
          </a:p>
          <a:p>
            <a:pPr marL="342900" lvl="6" indent="-342900">
              <a:buFont typeface="+mj-lt"/>
              <a:buAutoNum type="arabicPeriod"/>
            </a:pPr>
            <a:r>
              <a:rPr lang="en-US" sz="1800" dirty="0"/>
              <a:t>Minimizes time for fault recovery</a:t>
            </a:r>
          </a:p>
          <a:p>
            <a:pPr marL="342900" lvl="4" indent="-342900">
              <a:buFont typeface="+mj-lt"/>
              <a:buAutoNum type="arabicPeriod"/>
            </a:pPr>
            <a:r>
              <a:rPr lang="en-US" sz="1800" dirty="0"/>
              <a:t>Can pipeline shuffling with map execution</a:t>
            </a:r>
          </a:p>
          <a:p>
            <a:pPr marL="342900" lvl="4" indent="-342900">
              <a:buFont typeface="+mj-lt"/>
              <a:buAutoNum type="arabicPeriod"/>
            </a:pPr>
            <a:r>
              <a:rPr lang="en-US" sz="1800" dirty="0"/>
              <a:t>Better dynamic load balancing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Often use 200K map and 5000 reduce tasks running on 2000 machines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6"/>
          <p:cNvSpPr txBox="1">
            <a:spLocks noGrp="1"/>
          </p:cNvSpPr>
          <p:nvPr>
            <p:ph type="title"/>
          </p:nvPr>
        </p:nvSpPr>
        <p:spPr>
          <a:xfrm>
            <a:off x="2133600" y="3048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Execution progress illustration</a:t>
            </a:r>
            <a:endParaRPr/>
          </a:p>
        </p:txBody>
      </p:sp>
      <p:sp>
        <p:nvSpPr>
          <p:cNvPr id="198" name="Google Shape;198;p16"/>
          <p:cNvSpPr txBox="1">
            <a:spLocks noGrp="1"/>
          </p:cNvSpPr>
          <p:nvPr>
            <p:ph type="body" idx="1"/>
          </p:nvPr>
        </p:nvSpPr>
        <p:spPr>
          <a:xfrm>
            <a:off x="3352800" y="2209800"/>
            <a:ext cx="74168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6"/>
          <p:cNvSpPr txBox="1">
            <a:spLocks noGrp="1"/>
          </p:cNvSpPr>
          <p:nvPr>
            <p:ph type="sldNum" idx="12"/>
          </p:nvPr>
        </p:nvSpPr>
        <p:spPr>
          <a:xfrm>
            <a:off x="10955867" y="6172200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200" name="Google Shape;200;p16" descr="mrstatus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5187" y="1208445"/>
            <a:ext cx="8213213" cy="5578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7"/>
          <p:cNvSpPr txBox="1">
            <a:spLocks noGrp="1"/>
          </p:cNvSpPr>
          <p:nvPr>
            <p:ph type="title"/>
          </p:nvPr>
        </p:nvSpPr>
        <p:spPr>
          <a:xfrm>
            <a:off x="2133600" y="3048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7"/>
          <p:cNvSpPr txBox="1">
            <a:spLocks noGrp="1"/>
          </p:cNvSpPr>
          <p:nvPr>
            <p:ph type="body" idx="1"/>
          </p:nvPr>
        </p:nvSpPr>
        <p:spPr>
          <a:xfrm>
            <a:off x="3352800" y="2209800"/>
            <a:ext cx="74168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7"/>
          <p:cNvSpPr txBox="1">
            <a:spLocks noGrp="1"/>
          </p:cNvSpPr>
          <p:nvPr>
            <p:ph type="sldNum" idx="12"/>
          </p:nvPr>
        </p:nvSpPr>
        <p:spPr>
          <a:xfrm>
            <a:off x="10955867" y="6172200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208" name="Google Shape;208;p17" descr="mrstatus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4379" y="114300"/>
            <a:ext cx="9943242" cy="66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8"/>
          <p:cNvSpPr txBox="1">
            <a:spLocks noGrp="1"/>
          </p:cNvSpPr>
          <p:nvPr>
            <p:ph type="title"/>
          </p:nvPr>
        </p:nvSpPr>
        <p:spPr>
          <a:xfrm>
            <a:off x="2133600" y="3048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8"/>
          <p:cNvSpPr txBox="1">
            <a:spLocks noGrp="1"/>
          </p:cNvSpPr>
          <p:nvPr>
            <p:ph type="body" idx="1"/>
          </p:nvPr>
        </p:nvSpPr>
        <p:spPr>
          <a:xfrm>
            <a:off x="3352800" y="2209800"/>
            <a:ext cx="74168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8"/>
          <p:cNvSpPr txBox="1">
            <a:spLocks noGrp="1"/>
          </p:cNvSpPr>
          <p:nvPr>
            <p:ph type="sldNum" idx="12"/>
          </p:nvPr>
        </p:nvSpPr>
        <p:spPr>
          <a:xfrm>
            <a:off x="10955867" y="6172200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216" name="Google Shape;216;p18" descr="mrstatus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1833" y="101856"/>
            <a:ext cx="9948333" cy="6756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9"/>
          <p:cNvSpPr txBox="1">
            <a:spLocks noGrp="1"/>
          </p:cNvSpPr>
          <p:nvPr>
            <p:ph type="title"/>
          </p:nvPr>
        </p:nvSpPr>
        <p:spPr>
          <a:xfrm>
            <a:off x="2133600" y="3048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9"/>
          <p:cNvSpPr txBox="1">
            <a:spLocks noGrp="1"/>
          </p:cNvSpPr>
          <p:nvPr>
            <p:ph type="body" idx="1"/>
          </p:nvPr>
        </p:nvSpPr>
        <p:spPr>
          <a:xfrm>
            <a:off x="3352800" y="2209800"/>
            <a:ext cx="74168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9"/>
          <p:cNvSpPr txBox="1">
            <a:spLocks noGrp="1"/>
          </p:cNvSpPr>
          <p:nvPr>
            <p:ph type="sldNum" idx="12"/>
          </p:nvPr>
        </p:nvSpPr>
        <p:spPr>
          <a:xfrm>
            <a:off x="10955867" y="6172200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224" name="Google Shape;224;p19" descr="mrstatus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6843" y="0"/>
            <a:ext cx="1009831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"/>
          <p:cNvSpPr txBox="1">
            <a:spLocks noGrp="1"/>
          </p:cNvSpPr>
          <p:nvPr>
            <p:ph type="title"/>
          </p:nvPr>
        </p:nvSpPr>
        <p:spPr>
          <a:xfrm>
            <a:off x="2133600" y="3048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86" name="Google Shape;86;p2"/>
          <p:cNvSpPr txBox="1">
            <a:spLocks noGrp="1"/>
          </p:cNvSpPr>
          <p:nvPr>
            <p:ph type="body" idx="1"/>
          </p:nvPr>
        </p:nvSpPr>
        <p:spPr>
          <a:xfrm>
            <a:off x="1510144" y="2209800"/>
            <a:ext cx="9259455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Problem Statement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MapReduce Programming Model &amp; Examples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An implementation of MapReduce at Google</a:t>
            </a:r>
            <a:endParaRPr/>
          </a:p>
          <a:p>
            <a:pPr marL="457200" lvl="1" indent="-114300" algn="l" rtl="0"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 Execution Overview</a:t>
            </a:r>
            <a:endParaRPr/>
          </a:p>
          <a:p>
            <a:pPr marL="457200" lvl="1" indent="-114300" algn="l" rtl="0"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 Fault Tolerance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Refinements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Results and Conclusion</a:t>
            </a:r>
            <a:endParaRPr/>
          </a:p>
        </p:txBody>
      </p:sp>
      <p:sp>
        <p:nvSpPr>
          <p:cNvPr id="87" name="Google Shape;87;p2"/>
          <p:cNvSpPr txBox="1">
            <a:spLocks noGrp="1"/>
          </p:cNvSpPr>
          <p:nvPr>
            <p:ph type="sldNum" idx="12"/>
          </p:nvPr>
        </p:nvSpPr>
        <p:spPr>
          <a:xfrm>
            <a:off x="10955867" y="6172200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0"/>
          <p:cNvSpPr txBox="1">
            <a:spLocks noGrp="1"/>
          </p:cNvSpPr>
          <p:nvPr>
            <p:ph type="title"/>
          </p:nvPr>
        </p:nvSpPr>
        <p:spPr>
          <a:xfrm>
            <a:off x="2133600" y="3048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many Map and Reduce tasks?</a:t>
            </a:r>
            <a:endParaRPr/>
          </a:p>
        </p:txBody>
      </p:sp>
      <p:sp>
        <p:nvSpPr>
          <p:cNvPr id="230" name="Google Shape;230;p20"/>
          <p:cNvSpPr txBox="1">
            <a:spLocks noGrp="1"/>
          </p:cNvSpPr>
          <p:nvPr>
            <p:ph type="body" idx="1"/>
          </p:nvPr>
        </p:nvSpPr>
        <p:spPr>
          <a:xfrm>
            <a:off x="3352800" y="2209800"/>
            <a:ext cx="74168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0"/>
          <p:cNvSpPr txBox="1">
            <a:spLocks noGrp="1"/>
          </p:cNvSpPr>
          <p:nvPr>
            <p:ph type="sldNum" idx="12"/>
          </p:nvPr>
        </p:nvSpPr>
        <p:spPr>
          <a:xfrm>
            <a:off x="10955867" y="6172200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232" name="Google Shape;232;p20" descr="mrstatus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0"/>
            <a:ext cx="10091174" cy="685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1"/>
          <p:cNvSpPr txBox="1">
            <a:spLocks noGrp="1"/>
          </p:cNvSpPr>
          <p:nvPr>
            <p:ph type="title"/>
          </p:nvPr>
        </p:nvSpPr>
        <p:spPr>
          <a:xfrm>
            <a:off x="2133600" y="3048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1"/>
          <p:cNvSpPr txBox="1">
            <a:spLocks noGrp="1"/>
          </p:cNvSpPr>
          <p:nvPr>
            <p:ph type="body" idx="1"/>
          </p:nvPr>
        </p:nvSpPr>
        <p:spPr>
          <a:xfrm>
            <a:off x="3352800" y="2209800"/>
            <a:ext cx="74168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1"/>
          <p:cNvSpPr txBox="1">
            <a:spLocks noGrp="1"/>
          </p:cNvSpPr>
          <p:nvPr>
            <p:ph type="sldNum" idx="12"/>
          </p:nvPr>
        </p:nvSpPr>
        <p:spPr>
          <a:xfrm>
            <a:off x="10955867" y="6172200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240" name="Google Shape;240;p21" descr="mrstatus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9890" y="0"/>
            <a:ext cx="108522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>
            <a:spLocks noGrp="1"/>
          </p:cNvSpPr>
          <p:nvPr>
            <p:ph type="title"/>
          </p:nvPr>
        </p:nvSpPr>
        <p:spPr>
          <a:xfrm>
            <a:off x="2133600" y="3048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many Map and Reduce tasks?</a:t>
            </a:r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body" idx="1"/>
          </p:nvPr>
        </p:nvSpPr>
        <p:spPr>
          <a:xfrm>
            <a:off x="3352800" y="2209800"/>
            <a:ext cx="74168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2"/>
          <p:cNvSpPr txBox="1">
            <a:spLocks noGrp="1"/>
          </p:cNvSpPr>
          <p:nvPr>
            <p:ph type="sldNum" idx="12"/>
          </p:nvPr>
        </p:nvSpPr>
        <p:spPr>
          <a:xfrm>
            <a:off x="10955867" y="6172200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248" name="Google Shape;248;p22" descr="mrstatus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0"/>
            <a:ext cx="108522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 txBox="1">
            <a:spLocks noGrp="1"/>
          </p:cNvSpPr>
          <p:nvPr>
            <p:ph type="title"/>
          </p:nvPr>
        </p:nvSpPr>
        <p:spPr>
          <a:xfrm>
            <a:off x="2133600" y="3048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3"/>
          <p:cNvSpPr txBox="1">
            <a:spLocks noGrp="1"/>
          </p:cNvSpPr>
          <p:nvPr>
            <p:ph type="body" idx="1"/>
          </p:nvPr>
        </p:nvSpPr>
        <p:spPr>
          <a:xfrm>
            <a:off x="3352800" y="2209800"/>
            <a:ext cx="74168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3"/>
          <p:cNvSpPr txBox="1">
            <a:spLocks noGrp="1"/>
          </p:cNvSpPr>
          <p:nvPr>
            <p:ph type="sldNum" idx="12"/>
          </p:nvPr>
        </p:nvSpPr>
        <p:spPr>
          <a:xfrm>
            <a:off x="10955867" y="6172200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256" name="Google Shape;256;p23" descr="mrstatus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0"/>
            <a:ext cx="108522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4"/>
          <p:cNvSpPr txBox="1">
            <a:spLocks noGrp="1"/>
          </p:cNvSpPr>
          <p:nvPr>
            <p:ph type="title"/>
          </p:nvPr>
        </p:nvSpPr>
        <p:spPr>
          <a:xfrm>
            <a:off x="2133600" y="3048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4"/>
          <p:cNvSpPr txBox="1">
            <a:spLocks noGrp="1"/>
          </p:cNvSpPr>
          <p:nvPr>
            <p:ph type="body" idx="1"/>
          </p:nvPr>
        </p:nvSpPr>
        <p:spPr>
          <a:xfrm>
            <a:off x="3352800" y="2209800"/>
            <a:ext cx="74168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4"/>
          <p:cNvSpPr txBox="1">
            <a:spLocks noGrp="1"/>
          </p:cNvSpPr>
          <p:nvPr>
            <p:ph type="sldNum" idx="12"/>
          </p:nvPr>
        </p:nvSpPr>
        <p:spPr>
          <a:xfrm>
            <a:off x="10955867" y="6172200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264" name="Google Shape;264;p24" descr="mrstatus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0"/>
            <a:ext cx="108522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"/>
          <p:cNvSpPr txBox="1">
            <a:spLocks noGrp="1"/>
          </p:cNvSpPr>
          <p:nvPr>
            <p:ph type="title"/>
          </p:nvPr>
        </p:nvSpPr>
        <p:spPr>
          <a:xfrm>
            <a:off x="2133600" y="3048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5"/>
          <p:cNvSpPr txBox="1">
            <a:spLocks noGrp="1"/>
          </p:cNvSpPr>
          <p:nvPr>
            <p:ph type="body" idx="1"/>
          </p:nvPr>
        </p:nvSpPr>
        <p:spPr>
          <a:xfrm>
            <a:off x="3352800" y="2209800"/>
            <a:ext cx="74168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5"/>
          <p:cNvSpPr txBox="1">
            <a:spLocks noGrp="1"/>
          </p:cNvSpPr>
          <p:nvPr>
            <p:ph type="sldNum" idx="12"/>
          </p:nvPr>
        </p:nvSpPr>
        <p:spPr>
          <a:xfrm>
            <a:off x="10955867" y="6172200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272" name="Google Shape;272;p25" descr="mrstatus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6533" y="0"/>
            <a:ext cx="108522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6"/>
          <p:cNvSpPr txBox="1">
            <a:spLocks noGrp="1"/>
          </p:cNvSpPr>
          <p:nvPr>
            <p:ph type="title"/>
          </p:nvPr>
        </p:nvSpPr>
        <p:spPr>
          <a:xfrm>
            <a:off x="2133600" y="3048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6"/>
          <p:cNvSpPr txBox="1">
            <a:spLocks noGrp="1"/>
          </p:cNvSpPr>
          <p:nvPr>
            <p:ph type="body" idx="1"/>
          </p:nvPr>
        </p:nvSpPr>
        <p:spPr>
          <a:xfrm>
            <a:off x="3352800" y="2209800"/>
            <a:ext cx="74168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6"/>
          <p:cNvSpPr txBox="1">
            <a:spLocks noGrp="1"/>
          </p:cNvSpPr>
          <p:nvPr>
            <p:ph type="sldNum" idx="12"/>
          </p:nvPr>
        </p:nvSpPr>
        <p:spPr>
          <a:xfrm>
            <a:off x="10955867" y="6172200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pic>
        <p:nvPicPr>
          <p:cNvPr id="280" name="Google Shape;280;p26" descr="mrstatus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3247" y="0"/>
            <a:ext cx="108522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7"/>
          <p:cNvSpPr txBox="1">
            <a:spLocks noGrp="1"/>
          </p:cNvSpPr>
          <p:nvPr>
            <p:ph type="title"/>
          </p:nvPr>
        </p:nvSpPr>
        <p:spPr>
          <a:xfrm>
            <a:off x="2133600" y="3048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Fault Tolerance</a:t>
            </a:r>
            <a:endParaRPr/>
          </a:p>
        </p:txBody>
      </p:sp>
      <p:sp>
        <p:nvSpPr>
          <p:cNvPr id="286" name="Google Shape;286;p27"/>
          <p:cNvSpPr txBox="1">
            <a:spLocks noGrp="1"/>
          </p:cNvSpPr>
          <p:nvPr>
            <p:ph type="body" idx="1"/>
          </p:nvPr>
        </p:nvSpPr>
        <p:spPr>
          <a:xfrm>
            <a:off x="1625600" y="2209800"/>
            <a:ext cx="914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On worker failure: 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Detect failure via periodic heartbeats (how?)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Re-execute completed and in-progress </a:t>
            </a:r>
            <a:r>
              <a:rPr lang="en-US" i="1">
                <a:solidFill>
                  <a:schemeClr val="dk1"/>
                </a:solidFill>
              </a:rPr>
              <a:t>map</a:t>
            </a:r>
            <a:r>
              <a:rPr lang="en-US">
                <a:solidFill>
                  <a:schemeClr val="dk1"/>
                </a:solidFill>
              </a:rPr>
              <a:t> tasks (why?)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Re-execute in progress </a:t>
            </a:r>
            <a:r>
              <a:rPr lang="en-US" i="1">
                <a:solidFill>
                  <a:schemeClr val="dk1"/>
                </a:solidFill>
              </a:rPr>
              <a:t>reduce</a:t>
            </a:r>
            <a:r>
              <a:rPr lang="en-US">
                <a:solidFill>
                  <a:schemeClr val="dk1"/>
                </a:solidFill>
              </a:rPr>
              <a:t> tasks 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Task completion committed through master 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Master failure: 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Left unhandled as considered unlikely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Users are required to restart computation (Any other ways?)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Robust: lost 1600 of 1800 machines, but finished fine 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7"/>
          <p:cNvSpPr txBox="1">
            <a:spLocks noGrp="1"/>
          </p:cNvSpPr>
          <p:nvPr>
            <p:ph type="sldNum" idx="12"/>
          </p:nvPr>
        </p:nvSpPr>
        <p:spPr>
          <a:xfrm>
            <a:off x="10955867" y="6172200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81c36c4ecb_0_17"/>
          <p:cNvSpPr txBox="1">
            <a:spLocks noGrp="1"/>
          </p:cNvSpPr>
          <p:nvPr>
            <p:ph type="title"/>
          </p:nvPr>
        </p:nvSpPr>
        <p:spPr>
          <a:xfrm>
            <a:off x="2133600" y="304800"/>
            <a:ext cx="91440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Locality Optimization</a:t>
            </a:r>
            <a:endParaRPr/>
          </a:p>
        </p:txBody>
      </p:sp>
      <p:sp>
        <p:nvSpPr>
          <p:cNvPr id="294" name="Google Shape;294;g281c36c4ecb_0_17"/>
          <p:cNvSpPr txBox="1">
            <a:spLocks noGrp="1"/>
          </p:cNvSpPr>
          <p:nvPr>
            <p:ph type="body" idx="1"/>
          </p:nvPr>
        </p:nvSpPr>
        <p:spPr>
          <a:xfrm>
            <a:off x="1885482" y="2286000"/>
            <a:ext cx="87897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How does master node scheduling tasks:</a:t>
            </a:r>
            <a:endParaRPr dirty="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dirty="0">
                <a:solidFill>
                  <a:schemeClr val="dk1"/>
                </a:solidFill>
              </a:rPr>
              <a:t>Asks GFS for locations of replicas of input file blocks </a:t>
            </a:r>
            <a:endParaRPr dirty="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dirty="0">
                <a:solidFill>
                  <a:schemeClr val="dk1"/>
                </a:solidFill>
              </a:rPr>
              <a:t>Map tasks typically split into 64MB (== GFS block size) </a:t>
            </a:r>
            <a:endParaRPr dirty="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dirty="0">
                <a:solidFill>
                  <a:schemeClr val="dk1"/>
                </a:solidFill>
              </a:rPr>
              <a:t>Map tasks scheduled so GFS input block replica are on same machine or same rack 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Benefits:</a:t>
            </a:r>
            <a:endParaRPr dirty="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dirty="0">
                <a:solidFill>
                  <a:schemeClr val="dk1"/>
                </a:solidFill>
              </a:rPr>
              <a:t>machines read input at local disk speed</a:t>
            </a:r>
            <a:endParaRPr dirty="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dirty="0">
                <a:solidFill>
                  <a:schemeClr val="dk1"/>
                </a:solidFill>
              </a:rPr>
              <a:t>Without this, rack switches limit read rate </a:t>
            </a:r>
            <a:endParaRPr dirty="0"/>
          </a:p>
        </p:txBody>
      </p:sp>
      <p:sp>
        <p:nvSpPr>
          <p:cNvPr id="295" name="Google Shape;295;g281c36c4ecb_0_17"/>
          <p:cNvSpPr txBox="1">
            <a:spLocks noGrp="1"/>
          </p:cNvSpPr>
          <p:nvPr>
            <p:ph type="sldNum" idx="12"/>
          </p:nvPr>
        </p:nvSpPr>
        <p:spPr>
          <a:xfrm>
            <a:off x="10955867" y="6172200"/>
            <a:ext cx="609600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81c36c4ecb_0_28"/>
          <p:cNvSpPr txBox="1">
            <a:spLocks noGrp="1"/>
          </p:cNvSpPr>
          <p:nvPr>
            <p:ph type="title"/>
          </p:nvPr>
        </p:nvSpPr>
        <p:spPr>
          <a:xfrm>
            <a:off x="2133600" y="304800"/>
            <a:ext cx="91440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Granularity</a:t>
            </a:r>
            <a:endParaRPr/>
          </a:p>
        </p:txBody>
      </p:sp>
      <p:sp>
        <p:nvSpPr>
          <p:cNvPr id="302" name="Google Shape;302;g281c36c4ecb_0_28"/>
          <p:cNvSpPr txBox="1">
            <a:spLocks noGrp="1"/>
          </p:cNvSpPr>
          <p:nvPr>
            <p:ph type="body" idx="1"/>
          </p:nvPr>
        </p:nvSpPr>
        <p:spPr>
          <a:xfrm>
            <a:off x="1625775" y="2209800"/>
            <a:ext cx="91440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Fine granularity tasks:   map tasks &gt;&gt; machines</a:t>
            </a:r>
            <a:endParaRPr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>
                <a:solidFill>
                  <a:schemeClr val="dk1"/>
                </a:solidFill>
              </a:rPr>
              <a:t>Minimizes time for fault recovery</a:t>
            </a:r>
            <a:endParaRPr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>
                <a:solidFill>
                  <a:schemeClr val="dk1"/>
                </a:solidFill>
              </a:rPr>
              <a:t>Can pipeline shuffling with map execution</a:t>
            </a:r>
            <a:endParaRPr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>
                <a:solidFill>
                  <a:schemeClr val="dk1"/>
                </a:solidFill>
              </a:rPr>
              <a:t>Better dynamic load balancing 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Often use 200K map and 5000 reduce tasks running on 2000 machines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281c36c4ecb_0_28"/>
          <p:cNvSpPr txBox="1">
            <a:spLocks noGrp="1"/>
          </p:cNvSpPr>
          <p:nvPr>
            <p:ph type="sldNum" idx="12"/>
          </p:nvPr>
        </p:nvSpPr>
        <p:spPr>
          <a:xfrm>
            <a:off x="10955867" y="6172200"/>
            <a:ext cx="609600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pic>
        <p:nvPicPr>
          <p:cNvPr id="304" name="Google Shape;304;g281c36c4ecb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600" y="3888275"/>
            <a:ext cx="8644249" cy="28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"/>
          <p:cNvSpPr txBox="1">
            <a:spLocks noGrp="1"/>
          </p:cNvSpPr>
          <p:nvPr>
            <p:ph type="title"/>
          </p:nvPr>
        </p:nvSpPr>
        <p:spPr>
          <a:xfrm>
            <a:off x="2133600" y="3048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Authors</a:t>
            </a:r>
            <a:endParaRPr/>
          </a:p>
        </p:txBody>
      </p:sp>
      <p:sp>
        <p:nvSpPr>
          <p:cNvPr id="93" name="Google Shape;93;p3"/>
          <p:cNvSpPr txBox="1">
            <a:spLocks noGrp="1"/>
          </p:cNvSpPr>
          <p:nvPr>
            <p:ph type="body" idx="1"/>
          </p:nvPr>
        </p:nvSpPr>
        <p:spPr>
          <a:xfrm>
            <a:off x="3392129" y="2146300"/>
            <a:ext cx="5192112" cy="3854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Jeffrey Adgate "Jeff" Dean(1968) </a:t>
            </a:r>
            <a:r>
              <a:rPr lang="en-US" sz="1600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is an American </a:t>
            </a:r>
            <a:r>
              <a:rPr lang="en-US" sz="1600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computer scientist</a:t>
            </a:r>
            <a:r>
              <a:rPr lang="en-US" sz="1600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and </a:t>
            </a:r>
            <a:r>
              <a:rPr lang="en-US" sz="1600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software engineer</a:t>
            </a:r>
            <a:r>
              <a:rPr lang="en-US" sz="1600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. He was appointed Google’s chief scientist in 2023 after a reorganization of Google’s AI focused groups.</a:t>
            </a:r>
            <a:endParaRPr/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	Programs: Spanner, Bigtable, MapReduce, LevelDB, TensorFlow…</a:t>
            </a:r>
            <a:endParaRPr sz="1600"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None/>
            </a:pPr>
            <a:endParaRPr sz="160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 b="1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Sanjay Ghemawat(1966) </a:t>
            </a:r>
            <a:r>
              <a:rPr lang="en-US" sz="1600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is an </a:t>
            </a:r>
            <a:r>
              <a:rPr lang="en-US" sz="1600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Indian American</a:t>
            </a:r>
            <a:r>
              <a:rPr lang="en-US" sz="1600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600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computer scientist</a:t>
            </a:r>
            <a:r>
              <a:rPr lang="en-US" sz="1600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and </a:t>
            </a:r>
            <a:r>
              <a:rPr lang="en-US" sz="1600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software engineer</a:t>
            </a:r>
            <a:r>
              <a:rPr lang="en-US" sz="1600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. He is currently a Senior </a:t>
            </a:r>
            <a:r>
              <a:rPr lang="en-US" sz="1600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Fellow</a:t>
            </a:r>
            <a:r>
              <a:rPr lang="en-US" sz="1600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at </a:t>
            </a:r>
            <a:r>
              <a:rPr lang="en-US" sz="1600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</a:t>
            </a:r>
            <a:r>
              <a:rPr lang="en-US" sz="1600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in the Systems Infrastructure Group.</a:t>
            </a:r>
            <a:endParaRPr/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	Programs: same as Jeffery</a:t>
            </a:r>
            <a:endParaRPr/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None/>
            </a:pPr>
            <a:endParaRPr sz="1600"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Pi</a:t>
            </a:r>
            <a:r>
              <a:rPr lang="en-US" sz="16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ctures from Wikipedia.</a:t>
            </a:r>
            <a:endParaRPr sz="1600"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None/>
            </a:pPr>
            <a:endParaRPr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"/>
          <p:cNvSpPr txBox="1">
            <a:spLocks noGrp="1"/>
          </p:cNvSpPr>
          <p:nvPr>
            <p:ph type="sldNum" idx="12"/>
          </p:nvPr>
        </p:nvSpPr>
        <p:spPr>
          <a:xfrm>
            <a:off x="10955867" y="6172200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95" name="Google Shape;95;p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32523" y="2146300"/>
            <a:ext cx="2235200" cy="25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501998" y="3429000"/>
            <a:ext cx="2621017" cy="2621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8"/>
          <p:cNvSpPr txBox="1">
            <a:spLocks noGrp="1"/>
          </p:cNvSpPr>
          <p:nvPr>
            <p:ph type="title"/>
          </p:nvPr>
        </p:nvSpPr>
        <p:spPr>
          <a:xfrm>
            <a:off x="2133600" y="3048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Backup Tasks</a:t>
            </a:r>
            <a:endParaRPr/>
          </a:p>
        </p:txBody>
      </p:sp>
      <p:sp>
        <p:nvSpPr>
          <p:cNvPr id="310" name="Google Shape;310;p28"/>
          <p:cNvSpPr txBox="1">
            <a:spLocks noGrp="1"/>
          </p:cNvSpPr>
          <p:nvPr>
            <p:ph type="body" idx="1"/>
          </p:nvPr>
        </p:nvSpPr>
        <p:spPr>
          <a:xfrm>
            <a:off x="1818968" y="2209800"/>
            <a:ext cx="895063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Problem: Slow workers(stragglers) significantly lengthen completion time 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Other jobs consuming resources on machine 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Bad disks with soft errors transfer data very slowly 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Weird things: processor caches disabled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Solution: Near end of phase, spawn backup task copies 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Whichever one finishes first "wins" 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Benefit: Dramatically shortens job completion time 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8"/>
          <p:cNvSpPr txBox="1">
            <a:spLocks noGrp="1"/>
          </p:cNvSpPr>
          <p:nvPr>
            <p:ph type="sldNum" idx="12"/>
          </p:nvPr>
        </p:nvSpPr>
        <p:spPr>
          <a:xfrm>
            <a:off x="10955867" y="6172200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"/>
          <p:cNvSpPr txBox="1">
            <a:spLocks noGrp="1"/>
          </p:cNvSpPr>
          <p:nvPr>
            <p:ph type="title"/>
          </p:nvPr>
        </p:nvSpPr>
        <p:spPr>
          <a:xfrm>
            <a:off x="2133600" y="3048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Refinement</a:t>
            </a:r>
            <a:endParaRPr/>
          </a:p>
        </p:txBody>
      </p:sp>
      <p:sp>
        <p:nvSpPr>
          <p:cNvPr id="317" name="Google Shape;317;p29"/>
          <p:cNvSpPr txBox="1">
            <a:spLocks noGrp="1"/>
          </p:cNvSpPr>
          <p:nvPr>
            <p:ph type="body" idx="1"/>
          </p:nvPr>
        </p:nvSpPr>
        <p:spPr>
          <a:xfrm>
            <a:off x="1730476" y="2209800"/>
            <a:ext cx="9039123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Partitioning Function: hash(key) mod R</a:t>
            </a:r>
            <a:endParaRPr dirty="0">
              <a:solidFill>
                <a:schemeClr val="dk1"/>
              </a:solidFill>
            </a:endParaRPr>
          </a:p>
          <a:p>
            <a:pPr marL="342900" indent="-34290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Ordering Guarantees: Sorting guarantees within each reduce partition</a:t>
            </a:r>
            <a:endParaRPr dirty="0">
              <a:solidFill>
                <a:schemeClr val="dk1"/>
              </a:solidFill>
            </a:endParaRPr>
          </a:p>
          <a:p>
            <a:pPr marL="342900" indent="-34290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Combiner: useful for saving network bandwidth </a:t>
            </a:r>
            <a:endParaRPr dirty="0">
              <a:solidFill>
                <a:schemeClr val="dk1"/>
              </a:solidFill>
            </a:endParaRPr>
          </a:p>
          <a:p>
            <a:pPr marL="342900" indent="-34290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Input and Output Types: reading input data in several different formats</a:t>
            </a:r>
            <a:endParaRPr dirty="0">
              <a:solidFill>
                <a:schemeClr val="dk1"/>
              </a:solidFill>
            </a:endParaRPr>
          </a:p>
          <a:p>
            <a:pPr marL="342900" indent="-34290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Side-effects</a:t>
            </a:r>
            <a:endParaRPr dirty="0">
              <a:solidFill>
                <a:schemeClr val="dk1"/>
              </a:solidFill>
            </a:endParaRPr>
          </a:p>
          <a:p>
            <a:pPr marL="342900" indent="-34290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Skipping Bad Records</a:t>
            </a:r>
            <a:endParaRPr dirty="0">
              <a:solidFill>
                <a:schemeClr val="dk1"/>
              </a:solidFill>
            </a:endParaRPr>
          </a:p>
          <a:p>
            <a:pPr marL="342900" indent="-34290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Local Execution</a:t>
            </a:r>
          </a:p>
          <a:p>
            <a:pPr marL="342900" indent="-34290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1"/>
                </a:solidFill>
              </a:rPr>
              <a:t>…</a:t>
            </a:r>
            <a:endParaRPr dirty="0">
              <a:solidFill>
                <a:schemeClr val="dk1"/>
              </a:solidFill>
            </a:endParaRPr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8" name="Google Shape;318;p29"/>
          <p:cNvSpPr txBox="1">
            <a:spLocks noGrp="1"/>
          </p:cNvSpPr>
          <p:nvPr>
            <p:ph type="sldNum" idx="12"/>
          </p:nvPr>
        </p:nvSpPr>
        <p:spPr>
          <a:xfrm>
            <a:off x="10955867" y="6172200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3"/>
          <p:cNvSpPr txBox="1">
            <a:spLocks noGrp="1"/>
          </p:cNvSpPr>
          <p:nvPr>
            <p:ph type="title"/>
          </p:nvPr>
        </p:nvSpPr>
        <p:spPr>
          <a:xfrm>
            <a:off x="2133600" y="3048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Performance evaluation</a:t>
            </a:r>
            <a:endParaRPr/>
          </a:p>
        </p:txBody>
      </p:sp>
      <p:sp>
        <p:nvSpPr>
          <p:cNvPr id="324" name="Google Shape;324;p33"/>
          <p:cNvSpPr txBox="1">
            <a:spLocks noGrp="1"/>
          </p:cNvSpPr>
          <p:nvPr>
            <p:ph type="body" idx="1"/>
          </p:nvPr>
        </p:nvSpPr>
        <p:spPr>
          <a:xfrm>
            <a:off x="1779639" y="2209800"/>
            <a:ext cx="8989961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Tests run on cluster of 1800 machines: 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4 GB of memory 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Dual-processor 2 GHz Xeons with Hyperthreading 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Dual 160 GB IDE disks 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Gigabit Ethernet per machine 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Bisection bandwidth approximately 100 Gbps 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Two benchmarks: 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MR_Grep: Scan 10</a:t>
            </a:r>
            <a:r>
              <a:rPr lang="en-US" baseline="30000">
                <a:solidFill>
                  <a:schemeClr val="dk1"/>
                </a:solidFill>
              </a:rPr>
              <a:t>10</a:t>
            </a:r>
            <a:r>
              <a:rPr lang="en-US">
                <a:solidFill>
                  <a:schemeClr val="dk1"/>
                </a:solidFill>
              </a:rPr>
              <a:t> 100-byte records to extract records matching a rare pattern (92K matching records) 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MR_Sort: Sort 10</a:t>
            </a:r>
            <a:r>
              <a:rPr lang="en-US" baseline="30000">
                <a:solidFill>
                  <a:schemeClr val="dk1"/>
                </a:solidFill>
              </a:rPr>
              <a:t>10</a:t>
            </a:r>
            <a:r>
              <a:rPr lang="en-US">
                <a:solidFill>
                  <a:schemeClr val="dk1"/>
                </a:solidFill>
              </a:rPr>
              <a:t> 100-byte records (modeled after TeraSort benchmark) 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3"/>
          <p:cNvSpPr txBox="1">
            <a:spLocks noGrp="1"/>
          </p:cNvSpPr>
          <p:nvPr>
            <p:ph type="sldNum" idx="12"/>
          </p:nvPr>
        </p:nvSpPr>
        <p:spPr>
          <a:xfrm>
            <a:off x="10955867" y="6172200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4"/>
          <p:cNvSpPr txBox="1">
            <a:spLocks noGrp="1"/>
          </p:cNvSpPr>
          <p:nvPr>
            <p:ph type="title"/>
          </p:nvPr>
        </p:nvSpPr>
        <p:spPr>
          <a:xfrm>
            <a:off x="2133600" y="3048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MR_Grep</a:t>
            </a:r>
            <a:endParaRPr/>
          </a:p>
        </p:txBody>
      </p:sp>
      <p:sp>
        <p:nvSpPr>
          <p:cNvPr id="331" name="Google Shape;331;p34"/>
          <p:cNvSpPr txBox="1">
            <a:spLocks noGrp="1"/>
          </p:cNvSpPr>
          <p:nvPr>
            <p:ph type="body" idx="1"/>
          </p:nvPr>
        </p:nvSpPr>
        <p:spPr>
          <a:xfrm>
            <a:off x="6115937" y="3555898"/>
            <a:ext cx="6076063" cy="167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M =15000 R=1</a:t>
            </a:r>
            <a:endParaRPr>
              <a:solidFill>
                <a:schemeClr val="dk1"/>
              </a:solidFill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Locality optimization helps: 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</a:rPr>
              <a:t>1800 machines read 1 TB at peak ~31 GB/s 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</a:rPr>
              <a:t>W/out this, rack switches would limit to 10 GB/s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Startup overhead is significant for short jobs</a:t>
            </a:r>
            <a:r>
              <a:rPr lang="en-US" sz="1800">
                <a:solidFill>
                  <a:schemeClr val="dk1"/>
                </a:solidFill>
              </a:rPr>
              <a:t> 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4"/>
          <p:cNvSpPr txBox="1">
            <a:spLocks noGrp="1"/>
          </p:cNvSpPr>
          <p:nvPr>
            <p:ph type="sldNum" idx="12"/>
          </p:nvPr>
        </p:nvSpPr>
        <p:spPr>
          <a:xfrm>
            <a:off x="10955867" y="6172200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pic>
        <p:nvPicPr>
          <p:cNvPr id="333" name="Google Shape;333;p34" descr="grep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429" y="2552699"/>
            <a:ext cx="5721416" cy="3892779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4"/>
          <p:cNvSpPr txBox="1"/>
          <p:nvPr/>
        </p:nvSpPr>
        <p:spPr>
          <a:xfrm>
            <a:off x="5708992" y="4986338"/>
            <a:ext cx="7416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5"/>
          <p:cNvSpPr txBox="1">
            <a:spLocks noGrp="1"/>
          </p:cNvSpPr>
          <p:nvPr>
            <p:ph type="title"/>
          </p:nvPr>
        </p:nvSpPr>
        <p:spPr>
          <a:xfrm>
            <a:off x="2171825" y="432275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MR_Sort M=15000 R=4000</a:t>
            </a:r>
            <a:endParaRPr/>
          </a:p>
        </p:txBody>
      </p:sp>
      <p:sp>
        <p:nvSpPr>
          <p:cNvPr id="340" name="Google Shape;340;p35"/>
          <p:cNvSpPr txBox="1">
            <a:spLocks noGrp="1"/>
          </p:cNvSpPr>
          <p:nvPr>
            <p:ph type="sldNum" idx="12"/>
          </p:nvPr>
        </p:nvSpPr>
        <p:spPr>
          <a:xfrm>
            <a:off x="10955867" y="6172200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341" name="Google Shape;341;p35"/>
          <p:cNvSpPr txBox="1"/>
          <p:nvPr/>
        </p:nvSpPr>
        <p:spPr>
          <a:xfrm>
            <a:off x="5708992" y="4986338"/>
            <a:ext cx="7416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5"/>
          <p:cNvSpPr txBox="1"/>
          <p:nvPr/>
        </p:nvSpPr>
        <p:spPr>
          <a:xfrm>
            <a:off x="780299" y="1866054"/>
            <a:ext cx="10631402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None/>
            </a:pPr>
            <a:br>
              <a:rPr lang="en-US"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 		                       No backup tasks 	          	200 processes killed</a:t>
            </a:r>
            <a:endParaRPr/>
          </a:p>
        </p:txBody>
      </p:sp>
      <p:pic>
        <p:nvPicPr>
          <p:cNvPr id="343" name="Google Shape;343;p35" descr="sor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6533" y="2514600"/>
            <a:ext cx="2433638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5" descr="sort-nobackup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36610" y="2726531"/>
            <a:ext cx="2544763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5" descr="sort-death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53755" y="2667000"/>
            <a:ext cx="2416175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6"/>
          <p:cNvSpPr txBox="1">
            <a:spLocks noGrp="1"/>
          </p:cNvSpPr>
          <p:nvPr>
            <p:ph type="title"/>
          </p:nvPr>
        </p:nvSpPr>
        <p:spPr>
          <a:xfrm>
            <a:off x="2133600" y="3048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Conclusions</a:t>
            </a:r>
            <a:endParaRPr/>
          </a:p>
        </p:txBody>
      </p:sp>
      <p:sp>
        <p:nvSpPr>
          <p:cNvPr id="351" name="Google Shape;351;p36"/>
          <p:cNvSpPr txBox="1">
            <a:spLocks noGrp="1"/>
          </p:cNvSpPr>
          <p:nvPr>
            <p:ph type="body" idx="1"/>
          </p:nvPr>
        </p:nvSpPr>
        <p:spPr>
          <a:xfrm>
            <a:off x="1710813" y="2209800"/>
            <a:ext cx="9058787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MapReduce has proven to be a useful abstraction</a:t>
            </a:r>
            <a:endParaRPr dirty="0">
              <a:solidFill>
                <a:schemeClr val="dk1"/>
              </a:solidFill>
            </a:endParaRPr>
          </a:p>
          <a:p>
            <a:pPr marL="62865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Libary</a:t>
            </a:r>
            <a:r>
              <a:rPr lang="en-US" dirty="0">
                <a:solidFill>
                  <a:schemeClr val="dk1"/>
                </a:solidFill>
              </a:rPr>
              <a:t> hide horrible details</a:t>
            </a:r>
            <a:endParaRPr dirty="0">
              <a:solidFill>
                <a:schemeClr val="dk1"/>
              </a:solidFill>
            </a:endParaRPr>
          </a:p>
          <a:p>
            <a:pPr marL="62865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 Provide solutions for previous problems</a:t>
            </a:r>
            <a:endParaRPr dirty="0">
              <a:solidFill>
                <a:schemeClr val="dk1"/>
              </a:solidFill>
            </a:endParaRPr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Greatly simplifies large-scale computations at Google with efficiency</a:t>
            </a:r>
            <a:endParaRPr dirty="0"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With GFS: local processing saves time for r/w from/to local disks</a:t>
            </a:r>
            <a:endParaRPr dirty="0"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2" name="Google Shape;352;p36"/>
          <p:cNvSpPr txBox="1">
            <a:spLocks noGrp="1"/>
          </p:cNvSpPr>
          <p:nvPr>
            <p:ph type="sldNum" idx="12"/>
          </p:nvPr>
        </p:nvSpPr>
        <p:spPr>
          <a:xfrm>
            <a:off x="10955867" y="6172200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7"/>
          <p:cNvSpPr txBox="1">
            <a:spLocks noGrp="1"/>
          </p:cNvSpPr>
          <p:nvPr>
            <p:ph type="title"/>
          </p:nvPr>
        </p:nvSpPr>
        <p:spPr>
          <a:xfrm>
            <a:off x="2133600" y="3048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Discussions &amp; Questions</a:t>
            </a:r>
            <a:endParaRPr/>
          </a:p>
        </p:txBody>
      </p:sp>
      <p:sp>
        <p:nvSpPr>
          <p:cNvPr id="358" name="Google Shape;358;p37"/>
          <p:cNvSpPr txBox="1">
            <a:spLocks noGrp="1"/>
          </p:cNvSpPr>
          <p:nvPr>
            <p:ph type="body" idx="1"/>
          </p:nvPr>
        </p:nvSpPr>
        <p:spPr>
          <a:xfrm>
            <a:off x="1609050" y="2588172"/>
            <a:ext cx="89739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Any better ways of solving master node failure?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Any other partitioning functions rather than hash(map) mod R?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What is Hadoop? How does it use MapReduce?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What is the Integration Architecture between blockchain and MapReduce?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59" name="Google Shape;359;p37"/>
          <p:cNvSpPr txBox="1">
            <a:spLocks noGrp="1"/>
          </p:cNvSpPr>
          <p:nvPr>
            <p:ph type="sldNum" idx="12"/>
          </p:nvPr>
        </p:nvSpPr>
        <p:spPr>
          <a:xfrm>
            <a:off x="10955867" y="6172200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8"/>
          <p:cNvSpPr txBox="1">
            <a:spLocks noGrp="1"/>
          </p:cNvSpPr>
          <p:nvPr>
            <p:ph type="title"/>
          </p:nvPr>
        </p:nvSpPr>
        <p:spPr>
          <a:xfrm>
            <a:off x="2133600" y="3048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 and Resources</a:t>
            </a:r>
            <a:endParaRPr/>
          </a:p>
        </p:txBody>
      </p:sp>
      <p:sp>
        <p:nvSpPr>
          <p:cNvPr id="365" name="Google Shape;365;p38"/>
          <p:cNvSpPr txBox="1">
            <a:spLocks noGrp="1"/>
          </p:cNvSpPr>
          <p:nvPr>
            <p:ph type="body" idx="1"/>
          </p:nvPr>
        </p:nvSpPr>
        <p:spPr>
          <a:xfrm>
            <a:off x="1392382" y="2209800"/>
            <a:ext cx="9377218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[1] MapReduce: Simplified Data Processing on Large Clusters Jeffrey Dean and Sanjay Ghemawat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[2] </a:t>
            </a:r>
            <a:r>
              <a:rPr lang="en-US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https://research.google.com/archive/mapreduce-osdi04-slides/index.html</a:t>
            </a:r>
            <a:r>
              <a:rPr lang="en-US">
                <a:solidFill>
                  <a:schemeClr val="dk1"/>
                </a:solidFill>
              </a:rPr>
              <a:t> Slides for MapReduce: Simplified Data Processing on Large Clusters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[3] </a:t>
            </a:r>
            <a:r>
              <a:rPr lang="en-US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https://www.youtube.com/watch?v=plOXvbXw8qw</a:t>
            </a:r>
            <a:r>
              <a:rPr lang="en-US">
                <a:solidFill>
                  <a:schemeClr val="dk1"/>
                </a:solidFill>
              </a:rPr>
              <a:t> EECS582 F20 -- MapReduce: Simplified Data Processing on Large Clusters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[4] </a:t>
            </a:r>
            <a:r>
              <a:rPr lang="en-US" u="sng">
                <a:solidFill>
                  <a:schemeClr val="dk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https://www.youtube.com/watch?v=bcjSe0xCHbE</a:t>
            </a:r>
            <a:r>
              <a:rPr lang="en-US">
                <a:solidFill>
                  <a:schemeClr val="dk1"/>
                </a:solidFill>
              </a:rPr>
              <a:t> Learn MapReduce with Playing Cards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[5] </a:t>
            </a:r>
            <a:r>
              <a:rPr lang="en-US" u="sng">
                <a:solidFill>
                  <a:schemeClr val="dk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https://www.youtube.com/watch?v=aReuLtY0YMI</a:t>
            </a:r>
            <a:r>
              <a:rPr lang="en-US">
                <a:solidFill>
                  <a:schemeClr val="dk1"/>
                </a:solidFill>
              </a:rPr>
              <a:t> Hadoop In 5 Minutes | What Is Hadoop? | Introduction To Hadoop | Hadoop Explained |Simplilearn</a:t>
            </a:r>
            <a:endParaRPr>
              <a:solidFill>
                <a:schemeClr val="dk1"/>
              </a:solidFill>
            </a:endParaRPr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[6] </a:t>
            </a:r>
            <a:r>
              <a:rPr lang="en-US" u="sng">
                <a:solidFill>
                  <a:schemeClr val="dk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https://github.com/arnesund/distributed-grep</a:t>
            </a:r>
            <a:r>
              <a:rPr lang="en-US">
                <a:solidFill>
                  <a:schemeClr val="dk1"/>
                </a:solidFill>
              </a:rPr>
              <a:t> Distributed Grip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6" name="Google Shape;366;p38"/>
          <p:cNvSpPr txBox="1">
            <a:spLocks noGrp="1"/>
          </p:cNvSpPr>
          <p:nvPr>
            <p:ph type="sldNum" idx="12"/>
          </p:nvPr>
        </p:nvSpPr>
        <p:spPr>
          <a:xfrm>
            <a:off x="10955867" y="6172200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"/>
          <p:cNvSpPr txBox="1">
            <a:spLocks noGrp="1"/>
          </p:cNvSpPr>
          <p:nvPr>
            <p:ph type="title"/>
          </p:nvPr>
        </p:nvSpPr>
        <p:spPr>
          <a:xfrm>
            <a:off x="2133600" y="3048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Large-scale Computing Problems</a:t>
            </a:r>
            <a:endParaRPr/>
          </a:p>
        </p:txBody>
      </p:sp>
      <p:sp>
        <p:nvSpPr>
          <p:cNvPr id="102" name="Google Shape;102;p4"/>
          <p:cNvSpPr txBox="1">
            <a:spLocks noGrp="1"/>
          </p:cNvSpPr>
          <p:nvPr>
            <p:ph type="body" idx="1"/>
          </p:nvPr>
        </p:nvSpPr>
        <p:spPr>
          <a:xfrm>
            <a:off x="923215" y="1947041"/>
            <a:ext cx="906861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</a:rPr>
              <a:t>Traditional Single Node Architecture</a:t>
            </a:r>
            <a:endParaRPr/>
          </a:p>
          <a:p>
            <a:pPr marL="457200" lvl="1" indent="-101600" algn="l" rtl="0"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</a:rPr>
              <a:t> The Google Index has 40-60 billion active web pages, it's over 100 billion gigabytes in size on May 26, 2023.</a:t>
            </a:r>
            <a:endParaRPr sz="1600">
              <a:solidFill>
                <a:schemeClr val="dk1"/>
              </a:solidFill>
            </a:endParaRPr>
          </a:p>
          <a:p>
            <a:pPr marL="457200" lvl="1" indent="-101600" algn="l" rtl="0"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</a:rPr>
              <a:t> SSD reads 500MB/sec from disk</a:t>
            </a:r>
            <a:endParaRPr/>
          </a:p>
          <a:p>
            <a:pPr marL="457200" lvl="1" indent="-101600" algn="l" rtl="0"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</a:rPr>
              <a:t> Time to read the web: 200 billion secs = 2 million days = 6342 Years?</a:t>
            </a:r>
            <a:endParaRPr/>
          </a:p>
          <a:p>
            <a:pPr marL="457200" lvl="1" indent="-101600" algn="l" rtl="0"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</a:rPr>
              <a:t> Not sufficient for large-scale data</a:t>
            </a:r>
            <a:endParaRPr/>
          </a:p>
        </p:txBody>
      </p:sp>
      <p:sp>
        <p:nvSpPr>
          <p:cNvPr id="103" name="Google Shape;103;p4"/>
          <p:cNvSpPr txBox="1">
            <a:spLocks noGrp="1"/>
          </p:cNvSpPr>
          <p:nvPr>
            <p:ph type="sldNum" idx="12"/>
          </p:nvPr>
        </p:nvSpPr>
        <p:spPr>
          <a:xfrm>
            <a:off x="10955867" y="6172200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104" name="Google Shape;10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3600" y="3743625"/>
            <a:ext cx="7772400" cy="301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 txBox="1">
            <a:spLocks noGrp="1"/>
          </p:cNvSpPr>
          <p:nvPr>
            <p:ph type="title"/>
          </p:nvPr>
        </p:nvSpPr>
        <p:spPr>
          <a:xfrm>
            <a:off x="2133600" y="3048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Large-scale Computing Problems</a:t>
            </a:r>
            <a:endParaRPr/>
          </a:p>
        </p:txBody>
      </p:sp>
      <p:sp>
        <p:nvSpPr>
          <p:cNvPr id="110" name="Google Shape;110;p5"/>
          <p:cNvSpPr txBox="1">
            <a:spLocks noGrp="1"/>
          </p:cNvSpPr>
          <p:nvPr>
            <p:ph type="body" idx="1"/>
          </p:nvPr>
        </p:nvSpPr>
        <p:spPr>
          <a:xfrm>
            <a:off x="870663" y="2262352"/>
            <a:ext cx="959086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Previous solutions: crawled documents, web request logs, etc.</a:t>
            </a:r>
            <a:endParaRPr>
              <a:solidFill>
                <a:schemeClr val="dk1"/>
              </a:solidFill>
            </a:endParaRPr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How to distribute data and parallelize computation?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How can we make it easy to write distributed programs? (parallelization, fault-tolerance, data distribution and load balancing)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What if machine failed? (e.g., Node failure, Unable to recover, Fire in a server room…)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Time consummation to copy data over networks?</a:t>
            </a:r>
            <a:endParaRPr/>
          </a:p>
        </p:txBody>
      </p:sp>
      <p:sp>
        <p:nvSpPr>
          <p:cNvPr id="111" name="Google Shape;111;p5"/>
          <p:cNvSpPr txBox="1">
            <a:spLocks noGrp="1"/>
          </p:cNvSpPr>
          <p:nvPr>
            <p:ph type="sldNum" idx="12"/>
          </p:nvPr>
        </p:nvSpPr>
        <p:spPr>
          <a:xfrm>
            <a:off x="10955867" y="6172200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12" name="Google Shape;11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5782" y="4322599"/>
            <a:ext cx="30734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5" descr="upload.wikimedia.org/wikipedia/commons/thumb/f/..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40164" y="4322599"/>
            <a:ext cx="2259723" cy="1173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49975" y="4279355"/>
            <a:ext cx="2905900" cy="15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"/>
          <p:cNvSpPr txBox="1">
            <a:spLocks noGrp="1"/>
          </p:cNvSpPr>
          <p:nvPr>
            <p:ph type="title"/>
          </p:nvPr>
        </p:nvSpPr>
        <p:spPr>
          <a:xfrm>
            <a:off x="2133600" y="3048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MapReduce: A solution for processing Big Data</a:t>
            </a:r>
            <a:endParaRPr/>
          </a:p>
        </p:txBody>
      </p:sp>
      <p:sp>
        <p:nvSpPr>
          <p:cNvPr id="120" name="Google Shape;120;p6"/>
          <p:cNvSpPr txBox="1">
            <a:spLocks noGrp="1"/>
          </p:cNvSpPr>
          <p:nvPr>
            <p:ph type="body" idx="1"/>
          </p:nvPr>
        </p:nvSpPr>
        <p:spPr>
          <a:xfrm>
            <a:off x="953730" y="2337619"/>
            <a:ext cx="623365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</a:rPr>
              <a:t>Large scale data processing</a:t>
            </a:r>
            <a:endParaRPr dirty="0"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</a:rPr>
              <a:t>Using hundreds or thousands of machines but without the hassle of management</a:t>
            </a:r>
            <a:endParaRPr dirty="0"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</a:rPr>
              <a:t>MapReduce benefits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</a:rPr>
              <a:t>Automatic parallelization &amp; distribution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</a:rPr>
              <a:t>Fault tolerance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</a:rPr>
              <a:t>I/O scheduling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</a:rPr>
              <a:t>Monitoring &amp; status updates</a:t>
            </a:r>
          </a:p>
          <a:p>
            <a:pPr marL="285750" indent="-285750">
              <a:lnSpc>
                <a:spcPct val="90000"/>
              </a:lnSpc>
              <a:buSzPts val="18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</a:rPr>
              <a:t>Hence, MapReduce</a:t>
            </a:r>
            <a:endParaRPr dirty="0"/>
          </a:p>
        </p:txBody>
      </p:sp>
      <p:sp>
        <p:nvSpPr>
          <p:cNvPr id="121" name="Google Shape;121;p6"/>
          <p:cNvSpPr txBox="1">
            <a:spLocks noGrp="1"/>
          </p:cNvSpPr>
          <p:nvPr>
            <p:ph type="sldNum" idx="12"/>
          </p:nvPr>
        </p:nvSpPr>
        <p:spPr>
          <a:xfrm>
            <a:off x="10955867" y="6172200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22" name="Google Shape;122;p6" descr="Hadoop MapReduce Architecture | TrainingHub.i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7382" y="3096982"/>
            <a:ext cx="4145328" cy="1426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"/>
          <p:cNvSpPr txBox="1">
            <a:spLocks noGrp="1"/>
          </p:cNvSpPr>
          <p:nvPr>
            <p:ph type="title"/>
          </p:nvPr>
        </p:nvSpPr>
        <p:spPr>
          <a:xfrm>
            <a:off x="2133600" y="3048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Section 2: Programming Model</a:t>
            </a:r>
            <a:endParaRPr dirty="0"/>
          </a:p>
        </p:txBody>
      </p:sp>
      <p:sp>
        <p:nvSpPr>
          <p:cNvPr id="128" name="Google Shape;128;p7"/>
          <p:cNvSpPr txBox="1">
            <a:spLocks noGrp="1"/>
          </p:cNvSpPr>
          <p:nvPr>
            <p:ph type="body" idx="1"/>
          </p:nvPr>
        </p:nvSpPr>
        <p:spPr>
          <a:xfrm>
            <a:off x="1002891" y="2258962"/>
            <a:ext cx="902929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Input &amp; Output: each a set of key/value pairs 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Programmer specifies two functions: 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ourier"/>
              <a:buNone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lang="en-US" sz="1700">
                <a:solidFill>
                  <a:srgbClr val="000090"/>
                </a:solidFill>
                <a:latin typeface="Courier"/>
                <a:ea typeface="Courier"/>
                <a:cs typeface="Courier"/>
                <a:sym typeface="Courier"/>
              </a:rPr>
              <a:t>map(k, v) -&gt; list(k’, v’) 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Processes each input key/value pair 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Produces set of intermediate pairs 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Courier"/>
              <a:buNone/>
            </a:pPr>
            <a:r>
              <a:rPr lang="en-US" sz="1700"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lang="en-US" sz="1700">
                <a:solidFill>
                  <a:srgbClr val="000090"/>
                </a:solidFill>
                <a:latin typeface="Courier"/>
                <a:ea typeface="Courier"/>
                <a:cs typeface="Courier"/>
                <a:sym typeface="Courier"/>
              </a:rPr>
              <a:t>reduce(k’, list(v’, …)) -&gt; list(k’, v’’)</a:t>
            </a:r>
            <a:r>
              <a:rPr lang="en-US" sz="1700">
                <a:latin typeface="Courier"/>
                <a:ea typeface="Courier"/>
                <a:cs typeface="Courier"/>
                <a:sym typeface="Courier"/>
              </a:rPr>
              <a:t> 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Combines all intermediate values for designated particular keys 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Produces a set of merged output values </a:t>
            </a:r>
            <a:endParaRPr>
              <a:solidFill>
                <a:schemeClr val="dk1"/>
              </a:solidFill>
            </a:endParaRPr>
          </a:p>
          <a:p>
            <a:pPr marL="342900" lvl="0" indent="-4572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>
                <a:solidFill>
                  <a:schemeClr val="dk1"/>
                </a:solidFill>
              </a:rPr>
              <a:t>Inspired by similar primitives in LISP and other languages </a:t>
            </a:r>
            <a:endParaRPr/>
          </a:p>
        </p:txBody>
      </p:sp>
      <p:sp>
        <p:nvSpPr>
          <p:cNvPr id="129" name="Google Shape;129;p7"/>
          <p:cNvSpPr txBox="1">
            <a:spLocks noGrp="1"/>
          </p:cNvSpPr>
          <p:nvPr>
            <p:ph type="sldNum" idx="12"/>
          </p:nvPr>
        </p:nvSpPr>
        <p:spPr>
          <a:xfrm>
            <a:off x="10955867" y="6172200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"/>
          <p:cNvSpPr txBox="1">
            <a:spLocks noGrp="1"/>
          </p:cNvSpPr>
          <p:nvPr>
            <p:ph type="title"/>
          </p:nvPr>
        </p:nvSpPr>
        <p:spPr>
          <a:xfrm>
            <a:off x="2133600" y="3048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MapReduce: Word Count Examples</a:t>
            </a:r>
            <a:endParaRPr/>
          </a:p>
        </p:txBody>
      </p:sp>
      <p:pic>
        <p:nvPicPr>
          <p:cNvPr id="135" name="Google Shape;135;p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391816" y="2209800"/>
            <a:ext cx="7338767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8"/>
          <p:cNvSpPr txBox="1">
            <a:spLocks noGrp="1"/>
          </p:cNvSpPr>
          <p:nvPr>
            <p:ph type="sldNum" idx="12"/>
          </p:nvPr>
        </p:nvSpPr>
        <p:spPr>
          <a:xfrm>
            <a:off x="10955867" y="6172200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37" name="Google Shape;137;p8"/>
          <p:cNvSpPr txBox="1"/>
          <p:nvPr/>
        </p:nvSpPr>
        <p:spPr>
          <a:xfrm>
            <a:off x="383458" y="2458065"/>
            <a:ext cx="2585884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map(key= fileName, value = fileContent)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output = &lt;key = word, value = count&gt;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reduce = (key = word, value = [count_1, count_2, …])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output = &lt;key = word, value = count_all&gt;</a:t>
            </a:r>
            <a:endParaRPr/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"/>
          <p:cNvSpPr txBox="1">
            <a:spLocks noGrp="1"/>
          </p:cNvSpPr>
          <p:nvPr>
            <p:ph type="title"/>
          </p:nvPr>
        </p:nvSpPr>
        <p:spPr>
          <a:xfrm>
            <a:off x="2133600" y="3048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MapReduce: More Examples</a:t>
            </a:r>
            <a:endParaRPr/>
          </a:p>
        </p:txBody>
      </p:sp>
      <p:sp>
        <p:nvSpPr>
          <p:cNvPr id="143" name="Google Shape;143;p9"/>
          <p:cNvSpPr txBox="1">
            <a:spLocks noGrp="1"/>
          </p:cNvSpPr>
          <p:nvPr>
            <p:ph type="body" idx="1"/>
          </p:nvPr>
        </p:nvSpPr>
        <p:spPr>
          <a:xfrm>
            <a:off x="1478116" y="2057400"/>
            <a:ext cx="9235768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</a:rPr>
              <a:t>Distributed Grep: </a:t>
            </a:r>
            <a:endParaRPr/>
          </a:p>
          <a:p>
            <a:pPr marL="457200" lvl="1" indent="-285750" algn="l" rtl="0"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</a:rPr>
              <a:t>Utilize a Hadoop cluster to find log messages hidden within terabytes of log data. </a:t>
            </a:r>
            <a:endParaRPr/>
          </a:p>
          <a:p>
            <a:pPr marL="457200" lvl="1" indent="-285750" algn="l" rtl="0"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</a:rPr>
              <a:t>Input consists of (url+offset, single line)</a:t>
            </a:r>
            <a:endParaRPr/>
          </a:p>
          <a:p>
            <a:pPr marL="342900" lvl="0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</a:rPr>
              <a:t>Count of URL Access Frequency:</a:t>
            </a:r>
            <a:endParaRPr/>
          </a:p>
          <a:p>
            <a:pPr marL="457200" lvl="1" indent="-285750" algn="l" rtl="0"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</a:rPr>
              <a:t>Analyzing logs of webpage request history and provide frequency analysis</a:t>
            </a:r>
            <a:endParaRPr/>
          </a:p>
          <a:p>
            <a:pPr marL="457200" lvl="1" indent="-285750" algn="l" rtl="0"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</a:rPr>
              <a:t>Input contains logs of web page requests and output counts of total requests</a:t>
            </a:r>
            <a:endParaRPr/>
          </a:p>
          <a:p>
            <a:pPr marL="342900" lvl="0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</a:rPr>
              <a:t>Reverse Web-Link Graph:</a:t>
            </a:r>
            <a:endParaRPr/>
          </a:p>
          <a:p>
            <a:pPr marL="457200" lvl="1" indent="-285750" algn="l" rtl="0"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</a:rPr>
              <a:t>For each url, analyzing the content and link source to the url.</a:t>
            </a:r>
            <a:endParaRPr/>
          </a:p>
          <a:p>
            <a:pPr marL="457200" lvl="1" indent="-285750" algn="l" rtl="0"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</a:rPr>
              <a:t>Input consists of url and page content</a:t>
            </a:r>
            <a:endParaRPr/>
          </a:p>
          <a:p>
            <a:pPr marL="457200" lvl="1" indent="-285750" algn="l" rtl="0"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</a:rPr>
              <a:t>Output consists of &lt;target, </a:t>
            </a:r>
            <a:r>
              <a:rPr lang="en-US" sz="1600" b="1" i="1">
                <a:solidFill>
                  <a:schemeClr val="dk1"/>
                </a:solidFill>
              </a:rPr>
              <a:t>list </a:t>
            </a:r>
            <a:r>
              <a:rPr lang="en-US" sz="1600">
                <a:solidFill>
                  <a:schemeClr val="dk1"/>
                </a:solidFill>
              </a:rPr>
              <a:t>(source)&gt; pairs</a:t>
            </a:r>
            <a:endParaRPr/>
          </a:p>
          <a:p>
            <a:pPr marL="342900" lvl="0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</a:rPr>
              <a:t>Term-Vector per Host:</a:t>
            </a:r>
            <a:endParaRPr/>
          </a:p>
          <a:p>
            <a:pPr marL="457200" lvl="1" indent="-285750" algn="l" rtl="0"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</a:rPr>
              <a:t>A term vector summarizes the most important words that occur in a document or a set of documents as a list of &lt;hword, frequency&gt; pairs</a:t>
            </a:r>
            <a:endParaRPr/>
          </a:p>
          <a:p>
            <a:pPr marL="457200" lvl="1" indent="-285750" algn="l" rtl="0"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</a:rPr>
              <a:t>Output &lt;hostname, term vector&gt;</a:t>
            </a:r>
            <a:endParaRPr/>
          </a:p>
          <a:p>
            <a:pPr marL="457200" lvl="1" indent="0" algn="l" rtl="0">
              <a:spcBef>
                <a:spcPts val="320"/>
              </a:spcBef>
              <a:spcAft>
                <a:spcPts val="0"/>
              </a:spcAft>
              <a:buSzPts val="16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144" name="Google Shape;144;p9"/>
          <p:cNvSpPr txBox="1">
            <a:spLocks noGrp="1"/>
          </p:cNvSpPr>
          <p:nvPr>
            <p:ph type="sldNum" idx="12"/>
          </p:nvPr>
        </p:nvSpPr>
        <p:spPr>
          <a:xfrm>
            <a:off x="10955867" y="6172200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nomaly_detection (2)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1457</Words>
  <Application>Microsoft Macintosh PowerPoint</Application>
  <PresentationFormat>Widescreen</PresentationFormat>
  <Paragraphs>219</Paragraphs>
  <Slides>37</Slides>
  <Notes>37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Noto Sans Symbols</vt:lpstr>
      <vt:lpstr>Times</vt:lpstr>
      <vt:lpstr>Arial</vt:lpstr>
      <vt:lpstr>Calibri</vt:lpstr>
      <vt:lpstr>Comic Sans MS</vt:lpstr>
      <vt:lpstr>Courier</vt:lpstr>
      <vt:lpstr>anomaly_detection (2)</vt:lpstr>
      <vt:lpstr>MapReduce: Simplified Data Processing on Large Clusters        - Jeffrey Dean and Sanjay Ghemawat    Github: https://github.com/Coppelian/EECS6415-23-Presentation</vt:lpstr>
      <vt:lpstr>Agenda</vt:lpstr>
      <vt:lpstr>Authors</vt:lpstr>
      <vt:lpstr>Large-scale Computing Problems</vt:lpstr>
      <vt:lpstr>Large-scale Computing Problems</vt:lpstr>
      <vt:lpstr>MapReduce: A solution for processing Big Data</vt:lpstr>
      <vt:lpstr>Section 2: Programming Model</vt:lpstr>
      <vt:lpstr>MapReduce: Word Count Examples</vt:lpstr>
      <vt:lpstr>MapReduce: More Examples</vt:lpstr>
      <vt:lpstr>MapReduce: More Examples</vt:lpstr>
      <vt:lpstr>Implementation Overview</vt:lpstr>
      <vt:lpstr>MapReduce: Execution</vt:lpstr>
      <vt:lpstr>MapReduce: Parallel Execution</vt:lpstr>
      <vt:lpstr>Overall execution workflow</vt:lpstr>
      <vt:lpstr>Task Granularity &amp; Pipelining</vt:lpstr>
      <vt:lpstr>Execution progress illustration</vt:lpstr>
      <vt:lpstr>PowerPoint Presentation</vt:lpstr>
      <vt:lpstr>PowerPoint Presentation</vt:lpstr>
      <vt:lpstr>PowerPoint Presentation</vt:lpstr>
      <vt:lpstr>How many Map and Reduce tasks?</vt:lpstr>
      <vt:lpstr>PowerPoint Presentation</vt:lpstr>
      <vt:lpstr>How many Map and Reduce tasks?</vt:lpstr>
      <vt:lpstr>PowerPoint Presentation</vt:lpstr>
      <vt:lpstr>PowerPoint Presentation</vt:lpstr>
      <vt:lpstr>PowerPoint Presentation</vt:lpstr>
      <vt:lpstr>PowerPoint Presentation</vt:lpstr>
      <vt:lpstr>Fault Tolerance</vt:lpstr>
      <vt:lpstr>Locality Optimization</vt:lpstr>
      <vt:lpstr>Task Granularity</vt:lpstr>
      <vt:lpstr>Backup Tasks</vt:lpstr>
      <vt:lpstr>Refinement</vt:lpstr>
      <vt:lpstr>Performance evaluation</vt:lpstr>
      <vt:lpstr>MR_Grep</vt:lpstr>
      <vt:lpstr>MR_Sort M=15000 R=4000</vt:lpstr>
      <vt:lpstr>Conclusions</vt:lpstr>
      <vt:lpstr>Discussions &amp; Questions</vt:lpstr>
      <vt:lpstr>References and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MapReduce: Simplified Data Processing on Large Clusters        - Jeffrey Dean and Sanjay Ghemawat</dc:title>
  <dc:creator>Yinghang Ma</dc:creator>
  <cp:lastModifiedBy>Yinghang Ma</cp:lastModifiedBy>
  <cp:revision>4</cp:revision>
  <dcterms:created xsi:type="dcterms:W3CDTF">2023-09-18T22:21:59Z</dcterms:created>
  <dcterms:modified xsi:type="dcterms:W3CDTF">2023-09-20T19:12:19Z</dcterms:modified>
</cp:coreProperties>
</file>